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4" r:id="rId5"/>
    <p:sldId id="276" r:id="rId6"/>
    <p:sldId id="277" r:id="rId7"/>
    <p:sldId id="278" r:id="rId8"/>
    <p:sldId id="283" r:id="rId9"/>
    <p:sldId id="284" r:id="rId10"/>
    <p:sldId id="258" r:id="rId11"/>
    <p:sldId id="259" r:id="rId12"/>
    <p:sldId id="281" r:id="rId13"/>
    <p:sldId id="285" r:id="rId14"/>
    <p:sldId id="260" r:id="rId15"/>
    <p:sldId id="262" r:id="rId16"/>
    <p:sldId id="263" r:id="rId17"/>
    <p:sldId id="264" r:id="rId18"/>
    <p:sldId id="266" r:id="rId19"/>
    <p:sldId id="267" r:id="rId20"/>
    <p:sldId id="299" r:id="rId21"/>
    <p:sldId id="288" r:id="rId22"/>
    <p:sldId id="298" r:id="rId23"/>
    <p:sldId id="289" r:id="rId24"/>
    <p:sldId id="291" r:id="rId25"/>
    <p:sldId id="296" r:id="rId26"/>
    <p:sldId id="294" r:id="rId27"/>
    <p:sldId id="295" r:id="rId28"/>
    <p:sldId id="293" r:id="rId29"/>
    <p:sldId id="297" r:id="rId30"/>
    <p:sldId id="286" r:id="rId31"/>
    <p:sldId id="287" r:id="rId32"/>
    <p:sldId id="26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C37B30-8856-405A-8B06-22654170CDA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4C0725-A661-4A86-9A65-F50463D8D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ww.google.com/url?q=http://tomatis-spb.ru&amp;sa=D&amp;ust=1518858621189000&amp;usg=AFQjCNECGiBSlNcuD675s2FBX7DIgxsX0Q&amp;sa=D&amp;ust=1541151368444000" TargetMode="External"/><Relationship Id="rId2" Type="http://schemas.openxmlformats.org/officeDocument/2006/relationships/hyperlink" Target="https://www.google.com/url?q=https://www.google.com/url?q=http://psy37.ru/mozzhechkovaya-%20%20%20%20%20%20stimulyatsiya/&amp;sa=D&amp;ust=1518858621188000&amp;usg=AFQjCNHXMJnCRn4W1h0SvxmGveaeg48ygg&amp;sa=D&amp;ust=15411513684430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05064"/>
            <a:ext cx="5176664" cy="2376264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</a:rPr>
              <a:t>Выполнила:</a:t>
            </a:r>
          </a:p>
          <a:p>
            <a:pPr algn="r"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</a:rPr>
              <a:t>                                                    </a:t>
            </a:r>
            <a:r>
              <a:rPr lang="ru-RU" sz="1400" dirty="0" smtClean="0">
                <a:solidFill>
                  <a:schemeClr val="tx1"/>
                </a:solidFill>
              </a:rPr>
              <a:t>Инструктор </a:t>
            </a:r>
            <a:r>
              <a:rPr lang="ru-RU" sz="1400" dirty="0">
                <a:solidFill>
                  <a:schemeClr val="tx1"/>
                </a:solidFill>
              </a:rPr>
              <a:t>по физической культуре</a:t>
            </a:r>
          </a:p>
          <a:p>
            <a:pPr algn="r"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</a:rPr>
              <a:t>                                                 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       </a:t>
            </a:r>
          </a:p>
          <a:p>
            <a:pPr algn="r"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</a:rPr>
              <a:t>                                                    </a:t>
            </a:r>
            <a:r>
              <a:rPr lang="ru-RU" sz="1400" dirty="0" smtClean="0">
                <a:solidFill>
                  <a:schemeClr val="tx1"/>
                </a:solidFill>
              </a:rPr>
              <a:t>ГБДОУ </a:t>
            </a:r>
            <a:r>
              <a:rPr lang="ru-RU" sz="1400" dirty="0">
                <a:solidFill>
                  <a:schemeClr val="tx1"/>
                </a:solidFill>
              </a:rPr>
              <a:t>Детский сад №</a:t>
            </a:r>
            <a:r>
              <a:rPr lang="en-US" sz="1400" dirty="0" smtClean="0">
                <a:solidFill>
                  <a:schemeClr val="tx1"/>
                </a:solidFill>
              </a:rPr>
              <a:t>15</a:t>
            </a:r>
            <a:r>
              <a:rPr lang="ru-RU" sz="1400" dirty="0" smtClean="0">
                <a:solidFill>
                  <a:schemeClr val="tx1"/>
                </a:solidFill>
              </a:rPr>
              <a:t> Выборгского района Санкт-Петербурга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1400" dirty="0" err="1" smtClean="0">
                <a:solidFill>
                  <a:schemeClr val="tx1"/>
                </a:solidFill>
              </a:rPr>
              <a:t>Свидерская</a:t>
            </a:r>
            <a:r>
              <a:rPr lang="ru-RU" sz="1400" dirty="0" smtClean="0">
                <a:solidFill>
                  <a:schemeClr val="tx1"/>
                </a:solidFill>
              </a:rPr>
              <a:t> Нелли Николаевна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b="1" dirty="0"/>
              <a:t>«Применение метода «Мозжечковой стимуляции» посредством использования балансировочных </a:t>
            </a:r>
            <a:r>
              <a:rPr lang="ru-RU" sz="1800" b="1" dirty="0" smtClean="0"/>
              <a:t>досок и мячей для </a:t>
            </a:r>
            <a:r>
              <a:rPr lang="ru-RU" sz="1800" b="1" dirty="0" err="1" smtClean="0"/>
              <a:t>фитбола</a:t>
            </a:r>
            <a:r>
              <a:rPr lang="ru-RU" sz="1800" b="1" dirty="0" smtClean="0"/>
              <a:t> </a:t>
            </a:r>
            <a:r>
              <a:rPr lang="ru-RU" sz="1800" b="1" dirty="0"/>
              <a:t>с </a:t>
            </a:r>
            <a:r>
              <a:rPr lang="ru-RU" sz="1800" b="1" dirty="0" smtClean="0"/>
              <a:t>дошкольниками с </a:t>
            </a:r>
            <a:r>
              <a:rPr lang="ru-RU" sz="1800" b="1" dirty="0" smtClean="0"/>
              <a:t>ОВЗ</a:t>
            </a:r>
            <a:r>
              <a:rPr lang="ru-RU" sz="1800" dirty="0" smtClean="0"/>
              <a:t> (с тяжелыми нарушениями речи, с задержкой психического развития, с интеллектуальной недостаточностью (легкой)) </a:t>
            </a:r>
            <a:r>
              <a:rPr lang="ru-RU" sz="1800" b="1" dirty="0" smtClean="0"/>
              <a:t>» </a:t>
            </a:r>
            <a:r>
              <a:rPr lang="ru-RU" sz="1800" b="1" dirty="0"/>
              <a:t> </a:t>
            </a:r>
            <a:endParaRPr lang="ru-RU" sz="1800" dirty="0"/>
          </a:p>
        </p:txBody>
      </p:sp>
      <p:pic>
        <p:nvPicPr>
          <p:cNvPr id="5" name="Picture 2" descr="https://dostigni58.ru/upload/iblock/6bc/6bcbd50832b4806dd297da15681147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4966"/>
            <a:ext cx="4274095" cy="29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ÐÑÑ Ð³Ð¸Ð¼Ð½Ð°ÑÑÐ¸ÑÐµÑÐºÐ¸Ð¹ (ÑÐ¸ÑÐ±Ð¾Ð») Ñ ÑÑÐºÐ°Ð¼Ð¸ d - 45 ÑÐ¼ INDIGO IR 97401 â 45 490 ÑÑÐ±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420888"/>
            <a:ext cx="2376264" cy="23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1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4788024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Кому </a:t>
            </a:r>
            <a:r>
              <a:rPr lang="ru-RU" b="1" dirty="0"/>
              <a:t>показана работа по программе мозжечковой стимуляции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Это</a:t>
            </a:r>
            <a:r>
              <a:rPr lang="ru-RU" dirty="0"/>
              <a:t>, прежде всего дети с:</a:t>
            </a:r>
          </a:p>
          <a:p>
            <a:pPr marL="0" indent="0">
              <a:buNone/>
            </a:pPr>
            <a:r>
              <a:rPr lang="ru-RU" dirty="0"/>
              <a:t>Нарушением внимания</a:t>
            </a:r>
          </a:p>
          <a:p>
            <a:pPr marL="0" indent="0">
              <a:buNone/>
            </a:pPr>
            <a:r>
              <a:rPr lang="ru-RU" dirty="0" err="1"/>
              <a:t>г</a:t>
            </a:r>
            <a:r>
              <a:rPr lang="ru-RU" dirty="0" err="1" smtClean="0"/>
              <a:t>иперактивностью</a:t>
            </a:r>
            <a:r>
              <a:rPr lang="ru-RU" dirty="0"/>
              <a:t>, поведенческие расстройства</a:t>
            </a:r>
          </a:p>
          <a:p>
            <a:pPr marL="0" indent="0">
              <a:buNone/>
            </a:pPr>
            <a:r>
              <a:rPr lang="ru-RU" dirty="0"/>
              <a:t>Нарушение осанки</a:t>
            </a:r>
          </a:p>
          <a:p>
            <a:pPr marL="0" indent="0">
              <a:buNone/>
            </a:pPr>
            <a:r>
              <a:rPr lang="ru-RU" dirty="0"/>
              <a:t>Нарушениями работы вестибулярного аппарата</a:t>
            </a:r>
          </a:p>
          <a:p>
            <a:pPr marL="0" indent="0">
              <a:buNone/>
            </a:pPr>
            <a:r>
              <a:rPr lang="ru-RU" dirty="0"/>
              <a:t>Проблемами с обучением</a:t>
            </a:r>
          </a:p>
          <a:p>
            <a:pPr marL="0" indent="0">
              <a:buNone/>
            </a:pPr>
            <a:r>
              <a:rPr lang="ru-RU" dirty="0"/>
              <a:t>Нарушениями устной и письменной речи</a:t>
            </a:r>
          </a:p>
          <a:p>
            <a:pPr marL="0" indent="0">
              <a:buNone/>
            </a:pPr>
            <a:r>
              <a:rPr lang="ru-RU" dirty="0"/>
              <a:t>Нарушениями координации движений и моторной неловкости</a:t>
            </a:r>
          </a:p>
          <a:p>
            <a:endParaRPr lang="ru-RU" dirty="0"/>
          </a:p>
        </p:txBody>
      </p:sp>
      <p:pic>
        <p:nvPicPr>
          <p:cNvPr id="9220" name="Picture 4" descr="http://www.douraduga10.ru/_bl/0/28779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2387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892480" cy="338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Чего можно ожидать от мозжечковой стимуляции</a:t>
            </a:r>
          </a:p>
          <a:p>
            <a:pPr marL="0" indent="0">
              <a:buNone/>
            </a:pPr>
            <a:r>
              <a:rPr lang="ru-RU" dirty="0" smtClean="0"/>
              <a:t>Улучшение </a:t>
            </a:r>
            <a:r>
              <a:rPr lang="ru-RU" dirty="0"/>
              <a:t>у ребенка понимания, внимания, поведения</a:t>
            </a:r>
          </a:p>
          <a:p>
            <a:pPr marL="0" indent="0">
              <a:buNone/>
            </a:pPr>
            <a:r>
              <a:rPr lang="ru-RU" dirty="0"/>
              <a:t>Улучшение зрительно-моторной координации</a:t>
            </a:r>
          </a:p>
          <a:p>
            <a:pPr marL="0" indent="0">
              <a:buNone/>
            </a:pPr>
            <a:r>
              <a:rPr lang="ru-RU" dirty="0"/>
              <a:t>Улучшение мануальных и графо-моторных функций</a:t>
            </a:r>
          </a:p>
          <a:p>
            <a:pPr marL="0" indent="0">
              <a:buNone/>
            </a:pPr>
            <a:r>
              <a:rPr lang="ru-RU" dirty="0"/>
              <a:t>Повышение общего уровня интеллекта</a:t>
            </a:r>
          </a:p>
          <a:p>
            <a:pPr marL="0" indent="0">
              <a:buNone/>
            </a:pPr>
            <a:r>
              <a:rPr lang="ru-RU" dirty="0"/>
              <a:t>Быстрое развитие когнитивной сферы (памяти, речи, восприятия, мышления)</a:t>
            </a:r>
          </a:p>
          <a:p>
            <a:pPr marL="0" indent="0">
              <a:buNone/>
            </a:pPr>
            <a:r>
              <a:rPr lang="ru-RU" dirty="0"/>
              <a:t>Повышение эффективности других коррекционных занятий (с психологом, логопедом, дефектологом)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mederia.ru/wp-content/uploads/2018/02/2018-02-04_23-59-00_397844-mederia.ru-768x470.jpg.pagespeed.ce.oEMUQxawH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40" y="3429000"/>
            <a:ext cx="5372905" cy="32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6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60" y="21673"/>
            <a:ext cx="9032335" cy="2831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Этот метод пришёл к нам из Америки, в  60-е годы прошлого столетия американец Фрэнк </a:t>
            </a:r>
            <a:r>
              <a:rPr lang="ru-RU" dirty="0" err="1" smtClean="0"/>
              <a:t>Бильгоу</a:t>
            </a:r>
            <a:r>
              <a:rPr lang="ru-RU" dirty="0" smtClean="0"/>
              <a:t>, работая с детьми, которые плохо умели читать, заметил взаимосвязь между их двигательной активностью и изменениями в навыках чтения. Это и послужило началом развития методики мозжечковой стимуляции, концепции по работе с детьми, имеющими нарушения в сенсорной интеграции.</a:t>
            </a:r>
          </a:p>
          <a:p>
            <a:endParaRPr lang="ru-RU" dirty="0"/>
          </a:p>
        </p:txBody>
      </p:sp>
      <p:pic>
        <p:nvPicPr>
          <p:cNvPr id="11266" name="Picture 2" descr="https://mederia.ru/wp-content/uploads/2018/02/2018-02-17_15-45-54_437479-mederia.ru.jpg.pagespeed.ce.FdK5KbN8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00" y="2852936"/>
            <a:ext cx="9190143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5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21284" y="0"/>
            <a:ext cx="3686619" cy="6664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424847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абор </a:t>
            </a:r>
            <a:r>
              <a:rPr lang="ru-RU" dirty="0"/>
              <a:t>из 3 мешочков тканевых с промытой и </a:t>
            </a:r>
            <a:r>
              <a:rPr lang="ru-RU" dirty="0" smtClean="0"/>
              <a:t>прожаренной </a:t>
            </a:r>
            <a:r>
              <a:rPr lang="ru-RU" dirty="0"/>
              <a:t>крупой (размер, цвет, вес разный)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палка с разметкой цветная с цифрами или ракетка для отбивания мяча на резинке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мяч на шнуре или резинке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напольная мишень с цифрами и тремя мячами или мишень со стрелами, что то на меткость.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Разметка на полу или стене.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боулинг, банки, подушки, стаканчики или что то на сбивание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стенд с чем то на сбивания или стол. То есть не на полу. Стаканчики или тот же боулинг или злые птички.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набор из нескольких разных мячей</a:t>
            </a:r>
          </a:p>
        </p:txBody>
      </p:sp>
      <p:pic>
        <p:nvPicPr>
          <p:cNvPr id="4098" name="Picture 2" descr="learning-breakthroug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335" y="666444"/>
            <a:ext cx="468166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9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251520" y="-304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756" y="116632"/>
            <a:ext cx="8892480" cy="64907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Принцип </a:t>
            </a:r>
            <a:r>
              <a:rPr lang="ru-RU" b="1" dirty="0" smtClean="0"/>
              <a:t>методики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Регулярные занятия с использованием балансировочной доски напоминают особую лечебную физкультуру. Они включают упражнения на равновесие, координацию </a:t>
            </a:r>
            <a:r>
              <a:rPr lang="ru-RU" dirty="0" smtClean="0"/>
              <a:t>движений</a:t>
            </a:r>
            <a:r>
              <a:rPr lang="ru-RU" dirty="0"/>
              <a:t>, развитие зрительно-моторной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координации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Во </a:t>
            </a:r>
            <a:r>
              <a:rPr lang="ru-RU" sz="1900" dirty="0"/>
              <a:t>время тренировки ребенок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должен</a:t>
            </a:r>
            <a:r>
              <a:rPr lang="ru-RU" sz="1900" dirty="0"/>
              <a:t>, балансируя на доске,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удерживать </a:t>
            </a:r>
            <a:r>
              <a:rPr lang="ru-RU" sz="1900" dirty="0"/>
              <a:t>положение своего тела и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выполнять </a:t>
            </a:r>
            <a:r>
              <a:rPr lang="ru-RU" sz="1900" dirty="0"/>
              <a:t>определенные задания.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Эти задания </a:t>
            </a:r>
            <a:r>
              <a:rPr lang="ru-RU" sz="1900" dirty="0"/>
              <a:t>постепенно </a:t>
            </a:r>
            <a:r>
              <a:rPr lang="ru-RU" sz="1900" dirty="0" smtClean="0"/>
              <a:t>становятся </a:t>
            </a:r>
          </a:p>
          <a:p>
            <a:pPr marL="0" indent="0">
              <a:buNone/>
            </a:pPr>
            <a:r>
              <a:rPr lang="ru-RU" sz="1900" dirty="0" smtClean="0"/>
              <a:t>сложнее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структуру занятия включаются упражнения с другими </a:t>
            </a:r>
            <a:r>
              <a:rPr lang="ru-RU" dirty="0" smtClean="0"/>
              <a:t>атрибутами</a:t>
            </a:r>
            <a:r>
              <a:rPr lang="ru-RU" dirty="0"/>
              <a:t>: мяч-маятник, </a:t>
            </a:r>
            <a:r>
              <a:rPr lang="ru-RU" dirty="0" smtClean="0"/>
              <a:t>мячи по размеру  от теннисных до больших резиновых; по структуре мягкие, тканевые, пластиковые, наполненные рисом, пшеном, перловкой,  шнур, мягкие игрушки, палочки разной ширины, ёмкости: пластиковые чашки, ведёрки, кастрюли и </a:t>
            </a:r>
            <a:r>
              <a:rPr lang="ru-RU" dirty="0"/>
              <a:t>т.д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упражнения хорошо совмещать с </a:t>
            </a:r>
            <a:r>
              <a:rPr lang="ru-RU" dirty="0" err="1" smtClean="0"/>
              <a:t>речёвками</a:t>
            </a:r>
            <a:r>
              <a:rPr lang="ru-RU" dirty="0" smtClean="0"/>
              <a:t>, стихами, чисто говорками, музыкой.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fb.ru/misc/i/gallery/19607/1940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01835"/>
            <a:ext cx="2109072" cy="29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iropsy-shop.ru/wp-content/uploads/2017/01/IMG_20170109_141541-768x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28005"/>
            <a:ext cx="211299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1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8820472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Данные методики не выступают как обучение. Они предполагают формирование основных функций и процессов, которые необходимы ребенку для дальнейшего физического и психического развития. Упражнения постепенно усложняются, а посторонняя помощь при выполнении </a:t>
            </a:r>
            <a:r>
              <a:rPr lang="ru-RU" dirty="0" smtClean="0"/>
              <a:t>заданий </a:t>
            </a:r>
            <a:r>
              <a:rPr lang="ru-RU" dirty="0"/>
              <a:t>– уменьшается. В результате ребенок переходит от совместной </a:t>
            </a:r>
            <a:r>
              <a:rPr lang="ru-RU" dirty="0" smtClean="0"/>
              <a:t>деятельности </a:t>
            </a:r>
            <a:r>
              <a:rPr lang="ru-RU" dirty="0"/>
              <a:t>к самостоятельной, руководствуется сначала развернутой, а затем свернутой инструкцией. Занятия проводятся в игровой форме. Это необходимо для </a:t>
            </a:r>
            <a:r>
              <a:rPr lang="ru-RU" dirty="0" smtClean="0"/>
              <a:t>устранения напряженности</a:t>
            </a:r>
            <a:r>
              <a:rPr lang="ru-RU" dirty="0"/>
              <a:t>, повышения мотивации, </a:t>
            </a:r>
            <a:r>
              <a:rPr lang="ru-RU" dirty="0" smtClean="0"/>
              <a:t>усиления </a:t>
            </a:r>
            <a:r>
              <a:rPr lang="ru-RU" dirty="0"/>
              <a:t>эффективности деятельности мозга</a:t>
            </a:r>
            <a:r>
              <a:rPr lang="ru-RU" dirty="0" smtClean="0"/>
              <a:t>. 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 smtClean="0"/>
              <a:t>Занятия </a:t>
            </a:r>
            <a:r>
              <a:rPr lang="ru-RU" dirty="0"/>
              <a:t>можно начинать </a:t>
            </a:r>
            <a:r>
              <a:rPr lang="ru-RU" dirty="0" smtClean="0"/>
              <a:t>с </a:t>
            </a:r>
            <a:r>
              <a:rPr lang="ru-RU" dirty="0"/>
              <a:t>3-4 </a:t>
            </a:r>
            <a:r>
              <a:rPr lang="ru-RU" dirty="0" smtClean="0"/>
              <a:t>лет.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 smtClean="0"/>
              <a:t>Необходимы </a:t>
            </a:r>
            <a:r>
              <a:rPr lang="ru-RU" dirty="0"/>
              <a:t>регулярные занятия — </a:t>
            </a:r>
            <a:r>
              <a:rPr lang="ru-RU" dirty="0" smtClean="0"/>
              <a:t>вид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 smtClean="0"/>
              <a:t>упражнений и длительность зависит от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 smtClean="0"/>
              <a:t>индивидуальных возможностей ребёнка;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 smtClean="0"/>
              <a:t>начинать с 5-7 минут, постепенно увеличивая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 smtClean="0"/>
              <a:t>до 90 минут.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stopautism.ru/wp-content/uploads/2016/11/25-1-e1479901256163-268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64980"/>
            <a:ext cx="3096344" cy="34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2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5527"/>
            <a:ext cx="5760640" cy="663383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Ребенок стоит на поверхности доски, которая, в свою очередь, укреплена на округлой основе, что и заставляет его балансировать в попытках удержать равновесие. Ребенку приходится балансировать и в положении стоя выполнять различные упражнения.</a:t>
            </a:r>
          </a:p>
          <a:p>
            <a:pPr marL="0" indent="0" fontAlgn="base">
              <a:buNone/>
            </a:pPr>
            <a:r>
              <a:rPr lang="ru-RU" dirty="0"/>
              <a:t>Поверхность доски имеет специальную разметку, а угол наклона платформы регулируется рокерами, изменяющими радиус от 5 до 50 градусов. В зависимости от уровня наклона изменяется уровень сложности упражнений.</a:t>
            </a:r>
          </a:p>
          <a:p>
            <a:pPr marL="0" indent="0" fontAlgn="base">
              <a:buNone/>
            </a:pPr>
            <a:r>
              <a:rPr lang="ru-RU" dirty="0"/>
              <a:t>Дети с удовольствием занимаются на балансировочной доске. Такие «уроки» не вызывают у них страха, негатива или боязни не выполнить задание. Это интересно и полезно!</a:t>
            </a:r>
          </a:p>
          <a:p>
            <a:endParaRPr lang="ru-RU" dirty="0"/>
          </a:p>
        </p:txBody>
      </p:sp>
      <p:pic>
        <p:nvPicPr>
          <p:cNvPr id="16386" name="Picture 2" descr="http://logoped-vl.ru/wp-content/uploads/IMG_8279-624x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556" y="836712"/>
            <a:ext cx="33614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0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818"/>
            <a:ext cx="5004048" cy="6589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Перечень примерных </a:t>
            </a:r>
            <a:r>
              <a:rPr lang="ru-RU" b="1" dirty="0" smtClean="0"/>
              <a:t>упражнений:</a:t>
            </a:r>
          </a:p>
          <a:p>
            <a:pPr marL="0" indent="0">
              <a:buNone/>
            </a:pPr>
            <a:r>
              <a:rPr lang="ru-RU" dirty="0" smtClean="0"/>
              <a:t>Разного </a:t>
            </a:r>
            <a:r>
              <a:rPr lang="ru-RU" dirty="0"/>
              <a:t>веса мешочки с крупой кидаются ребенку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Принимать мяч или мешочки от </a:t>
            </a:r>
            <a:r>
              <a:rPr lang="ru-RU" dirty="0" smtClean="0"/>
              <a:t>ведущего, </a:t>
            </a:r>
            <a:r>
              <a:rPr lang="ru-RU" dirty="0"/>
              <a:t>одной рукой, двумя, кидать и ловить одновременно.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Подкидывать мешочки вверх двумя руками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Подкидывать вверх каждой из рук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Отбивать подвешенный </a:t>
            </a:r>
            <a:r>
              <a:rPr lang="ru-RU" dirty="0" smtClean="0"/>
              <a:t>мяч левой</a:t>
            </a:r>
            <a:r>
              <a:rPr lang="ru-RU" dirty="0"/>
              <a:t>, правой, двумя руками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Мишень на полу для мешков, мишень на стене, что то на меткость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Мяч-прыгунчик от наклонной доски отбивать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Кинуть </a:t>
            </a:r>
            <a:r>
              <a:rPr lang="ru-RU" dirty="0" smtClean="0"/>
              <a:t>подвешенный </a:t>
            </a:r>
            <a:r>
              <a:rPr lang="ru-RU" dirty="0"/>
              <a:t>на </a:t>
            </a:r>
            <a:r>
              <a:rPr lang="ru-RU" dirty="0" smtClean="0"/>
              <a:t>резинке </a:t>
            </a:r>
            <a:r>
              <a:rPr lang="ru-RU" dirty="0"/>
              <a:t>мяч — хлопнуть в ладоши пока летит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Отбивать </a:t>
            </a:r>
            <a:r>
              <a:rPr lang="ru-RU" dirty="0" smtClean="0"/>
              <a:t>летящий </a:t>
            </a:r>
            <a:r>
              <a:rPr lang="ru-RU" dirty="0"/>
              <a:t>мячик палочкой или ракеткой.</a:t>
            </a:r>
          </a:p>
        </p:txBody>
      </p:sp>
      <p:pic>
        <p:nvPicPr>
          <p:cNvPr id="18434" name="Picture 2" descr="https://s3.postimg.cc/3qij1o1v7/Wicjzt7hqp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095" y="1514096"/>
            <a:ext cx="3904276" cy="52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4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5508104" cy="576064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Простые упражнения:</a:t>
            </a:r>
            <a:br>
              <a:rPr lang="ru-RU" dirty="0"/>
            </a:br>
            <a:r>
              <a:rPr lang="ru-RU" dirty="0"/>
              <a:t>1. Залезть и слезть с доски: а) спереди; в) сзади; с) с обеих сторон.</a:t>
            </a:r>
            <a:br>
              <a:rPr lang="ru-RU" dirty="0"/>
            </a:br>
            <a:r>
              <a:rPr lang="ru-RU" dirty="0"/>
              <a:t>2. Ребенок в положении сидя «по-турецки» . Раскачивая доску попросить ребенка удержать равновесие.</a:t>
            </a:r>
            <a:br>
              <a:rPr lang="ru-RU" dirty="0"/>
            </a:br>
            <a:r>
              <a:rPr lang="ru-RU" dirty="0"/>
              <a:t>3. Ребенок в положении сидя на доске. Упражнения для рук — имитация плавания. Можно двумя руками поочередно — левой, правой.</a:t>
            </a:r>
            <a:br>
              <a:rPr lang="ru-RU" dirty="0"/>
            </a:br>
            <a:r>
              <a:rPr lang="ru-RU" dirty="0"/>
              <a:t>4. Ребенок в положении сидя на корточках. Покачивающее движение из стороны в сторону головой, затем зафиксировать взгляд на предмете. Круговое вращение головой.</a:t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mozzhechkovaya_stimulyatsi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11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818"/>
            <a:ext cx="7380312" cy="6301502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5. Ребенок в положении стоя или сидя медленно </a:t>
            </a:r>
          </a:p>
          <a:p>
            <a:pPr marL="0" indent="0" fontAlgn="base">
              <a:buNone/>
            </a:pPr>
            <a:r>
              <a:rPr lang="ru-RU" dirty="0" smtClean="0"/>
              <a:t>покачивается вперед-назад. Лучше </a:t>
            </a:r>
          </a:p>
          <a:p>
            <a:pPr marL="0" indent="0" fontAlgn="base">
              <a:buNone/>
            </a:pPr>
            <a:r>
              <a:rPr lang="ru-RU" dirty="0" smtClean="0"/>
              <a:t>выполнять под музыку.</a:t>
            </a:r>
          </a:p>
          <a:p>
            <a:pPr marL="0" indent="0" fontAlgn="base">
              <a:buNone/>
            </a:pPr>
            <a:r>
              <a:rPr lang="ru-RU" dirty="0" smtClean="0"/>
              <a:t>6. Положение то же. Круговые </a:t>
            </a:r>
          </a:p>
          <a:p>
            <a:pPr marL="0" indent="0" fontAlgn="base">
              <a:buNone/>
            </a:pPr>
            <a:r>
              <a:rPr lang="ru-RU" dirty="0" smtClean="0"/>
              <a:t>вращения руками:</a:t>
            </a:r>
          </a:p>
          <a:p>
            <a:pPr marL="0" indent="0" fontAlgn="base">
              <a:buNone/>
            </a:pPr>
            <a:r>
              <a:rPr lang="ru-RU" dirty="0" smtClean="0"/>
              <a:t>А) Обе руки в одну сторону</a:t>
            </a:r>
            <a:br>
              <a:rPr lang="ru-RU" dirty="0" smtClean="0"/>
            </a:br>
            <a:r>
              <a:rPr lang="ru-RU" dirty="0" smtClean="0"/>
              <a:t>В) Обе руки в разные стороны</a:t>
            </a:r>
            <a:br>
              <a:rPr lang="ru-RU" dirty="0" smtClean="0"/>
            </a:br>
            <a:r>
              <a:rPr lang="ru-RU" dirty="0" smtClean="0"/>
              <a:t>С) По очереди в одну сторону.</a:t>
            </a:r>
            <a:br>
              <a:rPr lang="ru-RU" dirty="0" smtClean="0"/>
            </a:br>
            <a:r>
              <a:rPr lang="ru-RU" dirty="0" smtClean="0"/>
              <a:t>Д) По очереди в разные стороны</a:t>
            </a:r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Любое положение: стоя, сидя, на корточках, на коленях, «по-турецки»: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А) Обе руки положить на грудь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В) Поднять руки над головой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С) Прямые руки в сторону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Д) Нагнуться, достать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пальцы </a:t>
            </a:r>
            <a:r>
              <a:rPr lang="ru-RU" dirty="0"/>
              <a:t>ног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Е) Любые движения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какие понравятся.</a:t>
            </a:r>
          </a:p>
        </p:txBody>
      </p:sp>
      <p:pic>
        <p:nvPicPr>
          <p:cNvPr id="7170" name="Picture 2" descr="Ð¦ÐµÐ½ÑÑ &quot;ÐÐ¾Ð³Ð¾Ñ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4359" y="3645024"/>
            <a:ext cx="5179641" cy="30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6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6632"/>
            <a:ext cx="7488832" cy="1584176"/>
          </a:xfrm>
        </p:spPr>
        <p:txBody>
          <a:bodyPr/>
          <a:lstStyle/>
          <a:p>
            <a:r>
              <a:rPr lang="ru-RU" dirty="0"/>
              <a:t>Здоровье – это не только отсутствие болезней, это состояние оптимальной работоспособности, творческой отдачи, эмоционального тонуса, того, что создает фундамент будущего. </a:t>
            </a:r>
            <a:r>
              <a:rPr lang="ru-RU" b="1" dirty="0"/>
              <a:t>   </a:t>
            </a:r>
            <a:endParaRPr lang="ru-RU" dirty="0"/>
          </a:p>
        </p:txBody>
      </p:sp>
      <p:pic>
        <p:nvPicPr>
          <p:cNvPr id="20482" name="Picture 2" descr="http://pavelbogdanov.ru/wp-content/uploads/6_1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4434"/>
            <a:ext cx="7798397" cy="51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5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748464" cy="4005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Занятия на балансировочной доске можно совмещать с занятиями на мяче для </a:t>
            </a:r>
            <a:r>
              <a:rPr lang="ru-RU" sz="2800" dirty="0" err="1" smtClean="0"/>
              <a:t>фитбола</a:t>
            </a:r>
            <a:r>
              <a:rPr lang="ru-RU" sz="2800" dirty="0" smtClean="0"/>
              <a:t> – это очень эффективно и интересно.</a:t>
            </a:r>
            <a:endParaRPr lang="ru-RU" sz="2800" dirty="0"/>
          </a:p>
        </p:txBody>
      </p:sp>
      <p:pic>
        <p:nvPicPr>
          <p:cNvPr id="10242" name="Picture 2" descr="https://avatars.mds.yandex.net/get-pdb/921063/8097709a-7723-4fb5-813b-10a3abc003a1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3700"/>
            <a:ext cx="4870723" cy="45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3.postimg.cc/vrwkfd75f/PRVAZGs9e_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761" y="1872867"/>
            <a:ext cx="4072736" cy="450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16248" y="116632"/>
            <a:ext cx="5948240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Впервые ФИТБОЛ появился в 50-е годы </a:t>
            </a:r>
            <a:r>
              <a:rPr lang="en-US" dirty="0">
                <a:solidFill>
                  <a:schemeClr val="tx1"/>
                </a:solidFill>
              </a:rPr>
              <a:t>XX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века. </a:t>
            </a:r>
            <a:r>
              <a:rPr lang="ru-RU" dirty="0">
                <a:solidFill>
                  <a:schemeClr val="tx1"/>
                </a:solidFill>
              </a:rPr>
              <a:t>Его применила </a:t>
            </a:r>
            <a:r>
              <a:rPr lang="ru-RU" dirty="0" smtClean="0">
                <a:solidFill>
                  <a:schemeClr val="tx1"/>
                </a:solidFill>
              </a:rPr>
              <a:t>швейцарский </a:t>
            </a:r>
            <a:r>
              <a:rPr lang="ru-RU" dirty="0">
                <a:solidFill>
                  <a:schemeClr val="tx1"/>
                </a:solidFill>
              </a:rPr>
              <a:t>врач – физиотерапевт </a:t>
            </a:r>
            <a:r>
              <a:rPr lang="ru-RU" dirty="0" err="1">
                <a:solidFill>
                  <a:schemeClr val="tx1"/>
                </a:solidFill>
              </a:rPr>
              <a:t>Сюзан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Кляйн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Фогельбах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дошкольной педагогике новой формой работы по физическому воспитанию является ФИТБОЛ – </a:t>
            </a:r>
            <a:r>
              <a:rPr lang="ru-RU" dirty="0" smtClean="0">
                <a:solidFill>
                  <a:schemeClr val="tx1"/>
                </a:solidFill>
              </a:rPr>
              <a:t>гимнастика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chemeClr val="tx1"/>
                </a:solidFill>
              </a:rPr>
              <a:t>это занятие на больших упругих мячах</a:t>
            </a:r>
            <a:r>
              <a:rPr lang="ru-RU" dirty="0"/>
              <a:t>. </a:t>
            </a:r>
            <a:r>
              <a:rPr lang="ru-RU" dirty="0" err="1">
                <a:solidFill>
                  <a:schemeClr val="tx1"/>
                </a:solidFill>
              </a:rPr>
              <a:t>Фитбол</a:t>
            </a:r>
            <a:r>
              <a:rPr lang="ru-RU" dirty="0">
                <a:solidFill>
                  <a:schemeClr val="tx1"/>
                </a:solidFill>
              </a:rPr>
              <a:t> в переводе с английского означает мяч для опоры, используемый в оздоровительных целях.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179" y="332655"/>
            <a:ext cx="2810069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sad15.vuktyl.com/images/file/%D0%9A%D0%B0%D1%80%D1%82%D0%B8%D0%BD%D0%BA%D0%B8/%D0%A4%D0%BE%D1%82%D0%BE/2015-16/05.16/Fitbol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9748"/>
            <a:ext cx="477138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4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028384" cy="367240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Гимнастика с применением мяча для </a:t>
            </a:r>
            <a:r>
              <a:rPr lang="ru-RU" dirty="0" err="1" smtClean="0"/>
              <a:t>фитбола</a:t>
            </a:r>
            <a:r>
              <a:rPr lang="ru-RU" dirty="0" smtClean="0"/>
              <a:t> </a:t>
            </a:r>
            <a:r>
              <a:rPr lang="ru-RU" dirty="0"/>
              <a:t>позволяет решать следующие задачи: </a:t>
            </a:r>
          </a:p>
          <a:p>
            <a:pPr marL="45720" indent="0">
              <a:buNone/>
            </a:pPr>
            <a:r>
              <a:rPr lang="ru-RU" dirty="0"/>
              <a:t>Укрепление здоровья детей. Развитие двигательных качеств. Обучение основным двигательным действиям. Развитие и совершенствование координации движений и равновесия. Укрепление мышечного корсета, создание навыка правильной осанки. Улучшение функционирования сердечно-сосудистой и дыхательной систем. Нормализация работы нервной системы, стимуляция нервно-психического развития. Улучшение коммуникативной и эмоциональной-волевой сферы. Стимуляция развития анализаторных систем, </a:t>
            </a:r>
            <a:r>
              <a:rPr lang="ru-RU" dirty="0" err="1"/>
              <a:t>проприорцептивной</a:t>
            </a:r>
            <a:r>
              <a:rPr lang="ru-RU" dirty="0"/>
              <a:t> чувствительности. Развитие мелкой моторики и речи. Адаптация организма к физической нагрузке. </a:t>
            </a:r>
          </a:p>
          <a:p>
            <a:endParaRPr lang="ru-RU" dirty="0"/>
          </a:p>
        </p:txBody>
      </p:sp>
      <p:pic>
        <p:nvPicPr>
          <p:cNvPr id="2050" name="Picture 2" descr="http://chincilla-alena.ru/wp-content/uploads/2018/04/fdae8e8dc2c30b09ed81e5a09f25d5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78487"/>
            <a:ext cx="5581262" cy="30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0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288" y="196517"/>
            <a:ext cx="9144000" cy="282189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Мячи </a:t>
            </a:r>
            <a:r>
              <a:rPr lang="ru-RU" dirty="0"/>
              <a:t>могут быть не только разного диаметра, но и разного цвета: </a:t>
            </a:r>
            <a:r>
              <a:rPr lang="ru-RU" dirty="0" smtClean="0"/>
              <a:t>Теплые </a:t>
            </a:r>
            <a:r>
              <a:rPr lang="ru-RU" dirty="0"/>
              <a:t>цвета (красный оранжевый) повышают активность отдела вегетативной нервной системы, стимулируют, тонизируют иммунитет, укрепляют память, зрение, придают бодрость, улучшают цвет кожи. Холодные цвета (синий голубой) нормализуют сердечную деятельность, </a:t>
            </a:r>
            <a:r>
              <a:rPr lang="ru-RU" dirty="0" smtClean="0"/>
              <a:t>улучшают </a:t>
            </a:r>
            <a:r>
              <a:rPr lang="ru-RU" dirty="0"/>
              <a:t>скоростно-силовые </a:t>
            </a:r>
            <a:r>
              <a:rPr lang="ru-RU" dirty="0" smtClean="0"/>
              <a:t>качества. </a:t>
            </a:r>
            <a:r>
              <a:rPr lang="ru-RU" dirty="0"/>
              <a:t>Зеленый цвет нормализует сердечную деятельность и ЦНС, стабилизирует артериальное давление, расслабляет, снимает напряжение, помогает при заболеваниях позвоночника, обмена веществ, </a:t>
            </a:r>
            <a:r>
              <a:rPr lang="ru-RU" dirty="0" smtClean="0"/>
              <a:t>мигрени.</a:t>
            </a:r>
            <a:endParaRPr lang="ru-RU" dirty="0"/>
          </a:p>
        </p:txBody>
      </p:sp>
      <p:pic>
        <p:nvPicPr>
          <p:cNvPr id="3078" name="Picture 6" descr="https://images.ru.prom.st/304985790_w640_h640_7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7512"/>
            <a:ext cx="1795234" cy="20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orto-ved.ru/wa-data/public/shop/products/05/07/705/images/3127/3127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731" y="2937310"/>
            <a:ext cx="1955113" cy="19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utogear.ru/misc/i/gallery/68653/2743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421" y="3101390"/>
            <a:ext cx="1660312" cy="16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get-marketpic/212340/market_CctpoE5DsAVITvRv3AcG_w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8733" y="3251938"/>
            <a:ext cx="1896417" cy="16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ages.ru.prom.st/446581333_w640_h640_61i0c5v8lcl._sl1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984577"/>
            <a:ext cx="1857577" cy="18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ages.ru.prom.st/268003217_w640_h640_71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050" y="4836835"/>
            <a:ext cx="1647467" cy="20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avatars.mds.yandex.net/get-marketpic/218908/market_BeocwQaTR7yPBsoD1ILtxg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844" y="5026920"/>
            <a:ext cx="1772889" cy="17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m0-tub-ru.yandex.net/i?id=248bba366fd52131ffdc875dac37f720&amp;n=33&amp;w=184&amp;h=1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614" y="4892423"/>
            <a:ext cx="2377770" cy="19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rumedi.ru/8655-thickbox_default/myach-gimnasticheskij-dlya-fitnesa-75sm-l-0175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920504"/>
            <a:ext cx="1845199" cy="18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apteka.tomsk.ru/upload/catalog/71_big_image_79592_1415_959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045" y="3317803"/>
            <a:ext cx="1878747" cy="15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5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784976" cy="40050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Занятия </a:t>
            </a:r>
            <a:r>
              <a:rPr lang="ru-RU" dirty="0"/>
              <a:t>проходят </a:t>
            </a:r>
            <a:r>
              <a:rPr lang="ru-RU" dirty="0" smtClean="0"/>
              <a:t>2 раза </a:t>
            </a:r>
            <a:r>
              <a:rPr lang="ru-RU" dirty="0"/>
              <a:t>в неделю</a:t>
            </a:r>
            <a:r>
              <a:rPr lang="ru-RU" dirty="0" smtClean="0"/>
              <a:t>.</a:t>
            </a:r>
            <a:r>
              <a:rPr lang="ru-RU" dirty="0"/>
              <a:t> Длительность занятия 25-30 минут, в зависимости от возраста. Оборудование: мячи по количеству человек в группе, коврики по количеству детей магнитофон, диски с музыкой</a:t>
            </a:r>
            <a:r>
              <a:rPr lang="ru-RU" dirty="0" smtClean="0"/>
              <a:t> </a:t>
            </a:r>
            <a:r>
              <a:rPr lang="ru-RU" dirty="0"/>
              <a:t>Группы подбираются с учетом возрастных, двигательных и индивидуальных особенностей детей. Занятия подразделяются на 3 части: подготовительную, основную и заключительную. </a:t>
            </a:r>
          </a:p>
        </p:txBody>
      </p:sp>
      <p:pic>
        <p:nvPicPr>
          <p:cNvPr id="4098" name="Picture 2" descr="http://amurskdetsad9.ucoz.ru/foto/DSC09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7962"/>
            <a:ext cx="3997920" cy="30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ou8.siteedu.ru/media/sub/691/gallery/DSCN4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27962"/>
            <a:ext cx="4032448" cy="30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1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508104" cy="37890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 подготовительной части происходит настрой детей на работу и подготовку организма к основной части тренировки, проводится 10 минут: выполняются упражнения сидя на мяче с пружинящими движениями. Выполняются упражнения для всех основных групп мышц, начиная с головы и заканчивая ногами.  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avatars.mds.yandex.net/get-pdb/805781/75c19a34-c2fd-4678-bdc0-2512c565c87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01008"/>
            <a:ext cx="4279258" cy="32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am.ru/upload/blogs/d166959f1229da7ea2a5703eb8d00558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48472" cy="3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xn--i1abbnckbmcl9fb.xn--p1ai/%D1%81%D1%82%D0%B0%D1%82%D1%8C%D0%B8/504577/img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1"/>
            <a:ext cx="2520280" cy="33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9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7678"/>
            <a:ext cx="5076056" cy="304128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 основной части происходит максимальная нагрузка на организм, которая должна быть оптимальной для детей. Основная часть 15 минут: выполняется в положении сидя на мяче, стоя, лежа на мяче (на спине и животе, лежа на коврике (на спине и животе) </a:t>
            </a:r>
          </a:p>
          <a:p>
            <a:endParaRPr lang="ru-RU" dirty="0"/>
          </a:p>
        </p:txBody>
      </p:sp>
      <p:pic>
        <p:nvPicPr>
          <p:cNvPr id="6146" name="Picture 2" descr="http://nenuda.ru/nuda/104/103043/103043_html_m265d4d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4154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900igr.net/datai/doshkolnoe-obrazovanie/Fitbol/0009-004-Uprazhnen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344" y="260648"/>
            <a:ext cx="379571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900igr.net/datai/doshkolnoe-obrazovanie/Fitbol/0013-011-Fit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329" y="3297198"/>
            <a:ext cx="4347316" cy="33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5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-1"/>
            <a:ext cx="5112568" cy="3191273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Заключительная </a:t>
            </a:r>
            <a:r>
              <a:rPr lang="ru-RU" dirty="0"/>
              <a:t>часть способствует улучшению восстановительных </a:t>
            </a:r>
            <a:r>
              <a:rPr lang="ru-RU" dirty="0" smtClean="0"/>
              <a:t>процессов </a:t>
            </a:r>
            <a:r>
              <a:rPr lang="ru-RU" dirty="0"/>
              <a:t>и расслаблению организма. Заключительная часть 5 минут: выполняются дыхательные упражнения стоя, сидя на мяче, лежа на мяче и подвижные игры с </a:t>
            </a:r>
            <a:r>
              <a:rPr lang="ru-RU" dirty="0" err="1"/>
              <a:t>фитболом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Все </a:t>
            </a:r>
            <a:r>
              <a:rPr lang="ru-RU" dirty="0"/>
              <a:t>занятие проходит под музыкальное сопровождение</a:t>
            </a:r>
          </a:p>
          <a:p>
            <a:endParaRPr lang="ru-RU" dirty="0"/>
          </a:p>
        </p:txBody>
      </p:sp>
      <p:pic>
        <p:nvPicPr>
          <p:cNvPr id="7174" name="Picture 6" descr="http://fitneswoman.ru/wp-content/uploads/2013/10/det2-620x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200401" cy="31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maam.ru/upload/blogs/detsad-334838-1448348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315" y="3374326"/>
            <a:ext cx="4614833" cy="2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figuradoma.ru/wp-content/uploads/2016/12/igry-s-fitbola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74517" cy="25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9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220072" cy="40050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можно включать дополнительные пособия, такие как гантели, гимнастические палки, что также разнообразит занятие. И самое главное это положительные эмоции, радость и удовольствие от занятий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-гимнастикой.</a:t>
            </a:r>
          </a:p>
        </p:txBody>
      </p:sp>
      <p:pic>
        <p:nvPicPr>
          <p:cNvPr id="8200" name="Picture 8" descr="https://www.maam.ru/upload/blogs/detsad-334838-1448349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089" y="116632"/>
            <a:ext cx="4055206" cy="22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ddu79.minsk.edu.by/ru/sm_full.aspx?guid=54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85" y="2636912"/>
            <a:ext cx="4536504" cy="392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avatars.mds.yandex.net/get-pdb/51720/f6a31378-e91b-465c-b960-6b82bbd6193b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991" y="3645024"/>
            <a:ext cx="3469402" cy="23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4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704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РАБОТЫ НА ФИТБОЛЕ  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ДЕТЬМИ ДОШКОЛЬНОГО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ЗЛОУПОТРЕБЛЯТЬ СТАТИЧЕСКИМИ УПРАЖНЕНИЯМИ В И.П. – ЛЁЖА  ЖИВОТОМ НА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МЯЧЕ.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СПОРТИВНАЯ ОДЕЖДА БЕЗ МЕТАЛЛИЧЕСКИХ ПРЕДМЕТОВ, МОЛНИЙ,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ЗАСТЁЖЕК.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ИСПОЛЬЗУЮТСЯ СКРУЧИВАНИЯ В ШЕЙНОМ И ПОЯСНИЧНОМ ОТДЕЛАХ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ПОЗВОНОЧНИКА.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ИСКЛЮЧЕНИЕ РЕЗКИХ И БЫСТРЫХ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ДВИЖЕНИЙ.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МЯЧА ПО РОСТУ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ЗАНИМАЮЩЕГОС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ДИСТАНЦИЯ МЕЖДУ ЗАНИМАЮЩИМИСЯ НЕ МЕНЕЕ 1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 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ДОЛЖНЫ ПРИЧИНЯТЬ  БОЛЬ ИЛИ  ВЫЗЫВАТЬ ДИСКОМФОРТ.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purple-cow.ru/wp-content/uploads/2014/08/Fitbol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3029"/>
            <a:ext cx="3797152" cy="25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gmashop.ru/userfiles/gitb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84350"/>
            <a:ext cx="3825111" cy="25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3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56895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Дошкольный </a:t>
            </a:r>
            <a:r>
              <a:rPr lang="ru-RU" dirty="0"/>
              <a:t>возраст является решающим в формировании фундамента физического и психического здоровья. Специалисты отмечают, что за последние десятилетия в России </a:t>
            </a:r>
            <a:r>
              <a:rPr lang="ru-RU" dirty="0" smtClean="0"/>
              <a:t>резко </a:t>
            </a:r>
            <a:r>
              <a:rPr lang="ru-RU" dirty="0"/>
              <a:t>возросло число детей, нуждающихся в комплексной реабилитации физического и  психического здоровья. Поэтому нет необходимости убеждать кого-либо в актуальности </a:t>
            </a:r>
            <a:r>
              <a:rPr lang="ru-RU" dirty="0" smtClean="0"/>
              <a:t>проблемы </a:t>
            </a:r>
            <a:r>
              <a:rPr lang="ru-RU" dirty="0"/>
              <a:t>здоровья детей. </a:t>
            </a:r>
          </a:p>
        </p:txBody>
      </p:sp>
      <p:pic>
        <p:nvPicPr>
          <p:cNvPr id="3074" name="Picture 2" descr="https://www.sfera-podpiska.ru/media/k2/items/cache/753da7a1edb284e4c2d5ea8068e48c7c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688781" cy="37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06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572" y="2464342"/>
            <a:ext cx="2726684" cy="20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avatars.mds.yandex.net/get-pdb/939428/d330b3f9-a364-4333-9c92-5c75884bb5c0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706" y="4725144"/>
            <a:ext cx="2870415" cy="19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23762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на балансировочной доске и на мяче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доказывают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эффективность. Выполняя простейшие упражнения, используя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эффективное оборудование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педагоги  добиваются поразительных результатов. После прохождения курса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становятся 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подготовлены и адаптированы к жизни.</a:t>
            </a:r>
          </a:p>
        </p:txBody>
      </p:sp>
      <p:pic>
        <p:nvPicPr>
          <p:cNvPr id="1030" name="Picture 6" descr="https://womanadvice.ru/sites/default/files/mainimage200x200/integrirovannye_zanyatiya_v_detskom_sadu.jpg.crop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375596"/>
            <a:ext cx="7454626" cy="44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4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484784"/>
            <a:ext cx="7910264" cy="403038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89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Список используемой литературы:</a:t>
            </a:r>
            <a:endParaRPr lang="ru-RU" dirty="0"/>
          </a:p>
          <a:p>
            <a:r>
              <a:rPr lang="ru-RU" dirty="0"/>
              <a:t>1. - Букварь здоровья /Л.В. </a:t>
            </a:r>
            <a:r>
              <a:rPr lang="ru-RU" dirty="0" err="1"/>
              <a:t>Баль</a:t>
            </a:r>
            <a:r>
              <a:rPr lang="ru-RU" dirty="0"/>
              <a:t>, В.В. </a:t>
            </a:r>
            <a:r>
              <a:rPr lang="ru-RU" dirty="0" err="1"/>
              <a:t>Ветрова</a:t>
            </a:r>
            <a:r>
              <a:rPr lang="ru-RU" dirty="0"/>
              <a:t>, 1995 г</a:t>
            </a:r>
          </a:p>
          <a:p>
            <a:r>
              <a:rPr lang="ru-RU" dirty="0"/>
              <a:t>2. Быстрова Г.А. Логопедические игры и задания. / Г.А. Быстрова, Э.А. </a:t>
            </a:r>
            <a:r>
              <a:rPr lang="ru-RU" dirty="0" err="1"/>
              <a:t>Сизова</a:t>
            </a:r>
            <a:r>
              <a:rPr lang="ru-RU" dirty="0"/>
              <a:t>, Т.А. Шуйская. – СПб.: </a:t>
            </a:r>
            <a:r>
              <a:rPr lang="ru-RU" dirty="0" err="1"/>
              <a:t>Каро</a:t>
            </a:r>
            <a:r>
              <a:rPr lang="ru-RU" dirty="0"/>
              <a:t>, 2004.</a:t>
            </a:r>
          </a:p>
          <a:p>
            <a:r>
              <a:rPr lang="ru-RU" dirty="0"/>
              <a:t>3.-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воспитания в ДОУ /Т.С. </a:t>
            </a:r>
            <a:r>
              <a:rPr lang="ru-RU" dirty="0" err="1"/>
              <a:t>Яколева</a:t>
            </a:r>
            <a:r>
              <a:rPr lang="ru-RU" dirty="0"/>
              <a:t>, 2006 г /</a:t>
            </a:r>
          </a:p>
          <a:p>
            <a:r>
              <a:rPr lang="ru-RU" dirty="0"/>
              <a:t>4.- Развивающая педагогика оздоровления /В.Т. Кудрявцева, Б.Б. Егоров – М., </a:t>
            </a:r>
            <a:r>
              <a:rPr lang="ru-RU" dirty="0" err="1"/>
              <a:t>Линка</a:t>
            </a:r>
            <a:r>
              <a:rPr lang="ru-RU" dirty="0"/>
              <a:t>-пресс, 2000 г./</a:t>
            </a:r>
          </a:p>
          <a:p>
            <a:r>
              <a:rPr lang="ru-RU" dirty="0"/>
              <a:t>5.- Современные методики оздоровления детей дошкольного возраста в условиях ДОУ /Л.В. Кочеткова – М, МДО, 1999 г./</a:t>
            </a:r>
          </a:p>
          <a:p>
            <a:r>
              <a:rPr lang="ru-RU" dirty="0"/>
              <a:t>6.- Развитие быстроты и координации движений у детей 4-6 лет. Теория и практика физической культуры, практическое пособие /В. </a:t>
            </a:r>
            <a:r>
              <a:rPr lang="ru-RU" dirty="0" err="1"/>
              <a:t>Бальсевич</a:t>
            </a:r>
            <a:r>
              <a:rPr lang="ru-RU" dirty="0"/>
              <a:t> – М, Просвещение, 1986 г./</a:t>
            </a:r>
          </a:p>
          <a:p>
            <a:r>
              <a:rPr lang="ru-RU" dirty="0"/>
              <a:t>7.-Лопатина Л.В. Преодоление речевых нарушений у дошкольников. / Л.В. Лопатина,  Н.В. Серебрякова. – СПб.: Союз, 2001.</a:t>
            </a:r>
          </a:p>
          <a:p>
            <a:r>
              <a:rPr lang="ru-RU" dirty="0"/>
              <a:t>8.- Методы обследования речи детей / Под ред. Г.В. Чиркиной. – М.: </a:t>
            </a:r>
            <a:r>
              <a:rPr lang="ru-RU" dirty="0" err="1"/>
              <a:t>Аркти</a:t>
            </a:r>
            <a:r>
              <a:rPr lang="ru-RU" dirty="0"/>
              <a:t>, 2003.</a:t>
            </a:r>
          </a:p>
          <a:p>
            <a:r>
              <a:rPr lang="ru-RU" dirty="0"/>
              <a:t>9.- Мозжечковая стимуляция. – Режим доступа: </a:t>
            </a:r>
            <a:r>
              <a:rPr lang="ru-RU" u="sng" dirty="0">
                <a:hlinkClick r:id="rId2"/>
              </a:rPr>
              <a:t>http://psy37.ru/mozzhechkovaya-      </a:t>
            </a:r>
            <a:r>
              <a:rPr lang="ru-RU" u="sng" dirty="0" err="1">
                <a:hlinkClick r:id="rId2"/>
              </a:rPr>
              <a:t>stimulyatsiya</a:t>
            </a:r>
            <a:r>
              <a:rPr lang="ru-RU" u="sng" dirty="0">
                <a:hlinkClick r:id="rId2"/>
              </a:rPr>
              <a:t>/</a:t>
            </a:r>
            <a:r>
              <a:rPr lang="ru-RU" dirty="0"/>
              <a:t> </a:t>
            </a:r>
          </a:p>
          <a:p>
            <a:r>
              <a:rPr lang="ru-RU" dirty="0"/>
              <a:t> Мозжечковая стимуляция (практика). – Режим доступа: </a:t>
            </a:r>
            <a:r>
              <a:rPr lang="ru-RU" u="sng" dirty="0">
                <a:hlinkClick r:id="rId3"/>
              </a:rPr>
              <a:t>http://tomatis-spb.ru</a:t>
            </a:r>
            <a:endParaRPr lang="ru-RU" dirty="0"/>
          </a:p>
          <a:p>
            <a:r>
              <a:rPr lang="ru-RU" dirty="0"/>
              <a:t>10.- Сиротюк А.Л. Нейропсихологические и психофизиологические сопровождения   обучения. – М.: ТЦ «Сфера», 2003.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0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4427984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Самой частой патологией на сегодняшний день являются различные нарушения эмоционально-волевой сферы —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, </a:t>
            </a:r>
            <a:r>
              <a:rPr lang="ru-RU" dirty="0"/>
              <a:t>дефицит внимания, а также так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называемые </a:t>
            </a:r>
            <a:r>
              <a:rPr lang="ru-RU" dirty="0"/>
              <a:t>расстройства аутичного спектра. Эти нарушения влекут за собой, прежде всего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социальные</a:t>
            </a:r>
            <a:r>
              <a:rPr lang="ru-RU" dirty="0"/>
              <a:t>, а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последствии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учебные проблемы детей: сложность, а зачастую и невозможность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адаптироваться </a:t>
            </a:r>
            <a:r>
              <a:rPr lang="ru-RU" dirty="0"/>
              <a:t>в детском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коллективе</a:t>
            </a:r>
            <a:r>
              <a:rPr lang="ru-RU" dirty="0"/>
              <a:t>, трудности в усвоении учебного материала.     </a:t>
            </a:r>
          </a:p>
        </p:txBody>
      </p:sp>
      <p:pic>
        <p:nvPicPr>
          <p:cNvPr id="12290" name="Picture 2" descr="http://centrparus.ru/wp-content/uploads/2015/03/rekl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916832"/>
            <a:ext cx="51480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7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083"/>
            <a:ext cx="9036496" cy="234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Установлена </a:t>
            </a:r>
            <a:r>
              <a:rPr lang="ru-RU" dirty="0"/>
              <a:t>прямая зависимость между уровнем двигательной активности детей и их словарным запасом, развитием речи, </a:t>
            </a:r>
            <a:r>
              <a:rPr lang="ru-RU" dirty="0" smtClean="0"/>
              <a:t>мышлением. Поэтому </a:t>
            </a:r>
            <a:r>
              <a:rPr lang="ru-RU" dirty="0"/>
              <a:t>организованная своевременная работа по развитию у детей двигательной функции в общей системе коррекционно-развивающих мероприятий становится крайне необходимой и важной. </a:t>
            </a:r>
          </a:p>
        </p:txBody>
      </p:sp>
      <p:pic>
        <p:nvPicPr>
          <p:cNvPr id="19464" name="Picture 8" descr="https://avatars.mds.yandex.net/get-pdb/27625/48bd86f2-c6aa-4404-a62e-667044f1a71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3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59955"/>
            <a:ext cx="8640960" cy="2880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Недостаточность </a:t>
            </a:r>
            <a:r>
              <a:rPr lang="ru-RU" dirty="0"/>
              <a:t>двигательных функций у детей проявляется во всех компонентах моторики. В общей, в тонких движениях кистей и пальцев рук, в мимической и речевой моторике, что приводит к плохой координации движений на физкультурных занятиях. В сложных действиях  по самообслуживанию, в трудовых процессах; если движения  </a:t>
            </a:r>
            <a:r>
              <a:rPr lang="ru-RU" dirty="0" smtClean="0"/>
              <a:t>детей </a:t>
            </a:r>
            <a:r>
              <a:rPr lang="ru-RU" dirty="0"/>
              <a:t>неловкие, неуклюжие, раскоординированные, эти характеристики указывают </a:t>
            </a:r>
            <a:r>
              <a:rPr lang="ru-RU" dirty="0" smtClean="0"/>
              <a:t>на </a:t>
            </a:r>
            <a:r>
              <a:rPr lang="ru-RU" dirty="0"/>
              <a:t>имеющиеся проблемы в </a:t>
            </a:r>
            <a:r>
              <a:rPr lang="ru-RU" dirty="0" smtClean="0"/>
              <a:t>работе мозжечка </a:t>
            </a:r>
            <a:r>
              <a:rPr lang="ru-RU" dirty="0"/>
              <a:t>и стволового </a:t>
            </a:r>
            <a:r>
              <a:rPr lang="ru-RU" dirty="0" smtClean="0"/>
              <a:t>отдела мозга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pic>
        <p:nvPicPr>
          <p:cNvPr id="6148" name="Picture 4" descr="https://igorgubarev.ru/images/foto_b/1082_8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5198537" cy="35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om.zp.ua/wp-content/uploads/2016/11/lf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38714"/>
            <a:ext cx="3563888" cy="25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5527"/>
            <a:ext cx="5832648" cy="663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Мозжечок содержит самую высокую концентрацию (более 50%) нервных клеток по отношению к другим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отделам </a:t>
            </a:r>
            <a:r>
              <a:rPr lang="ru-RU" dirty="0"/>
              <a:t>мозга. Он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поддерживает </a:t>
            </a:r>
            <a:r>
              <a:rPr lang="ru-RU" dirty="0"/>
              <a:t>постоянную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связь </a:t>
            </a:r>
            <a:r>
              <a:rPr lang="ru-RU" dirty="0"/>
              <a:t>с лобными долями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 значит, контролирует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движение </a:t>
            </a:r>
            <a:r>
              <a:rPr lang="ru-RU" dirty="0"/>
              <a:t>и сенсорное восприятие. </a:t>
            </a:r>
            <a:r>
              <a:rPr lang="ru-RU" dirty="0" smtClean="0"/>
              <a:t>Нарушенная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связь между мозжечком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лобными долями мозга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приводит </a:t>
            </a:r>
            <a:r>
              <a:rPr lang="ru-RU" dirty="0"/>
              <a:t>к замедлению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формирования </a:t>
            </a:r>
            <a:r>
              <a:rPr lang="ru-RU" dirty="0"/>
              <a:t>речи,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интеллектуальных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психических </a:t>
            </a:r>
            <a:r>
              <a:rPr lang="ru-RU" dirty="0"/>
              <a:t>процессов.</a:t>
            </a:r>
          </a:p>
        </p:txBody>
      </p:sp>
      <p:pic>
        <p:nvPicPr>
          <p:cNvPr id="13314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2777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2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10" y="116633"/>
            <a:ext cx="4776014" cy="561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Мозжечковая </a:t>
            </a:r>
            <a:r>
              <a:rPr lang="ru-RU" b="1" dirty="0"/>
              <a:t>стимуляция</a:t>
            </a:r>
            <a:r>
              <a:rPr lang="ru-RU" dirty="0"/>
              <a:t> — современный метод коррекции различных нарушений в речевом и интеллектуальном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развитии</a:t>
            </a:r>
            <a:r>
              <a:rPr lang="ru-RU" dirty="0"/>
              <a:t>, позволяющий значительно улучшить способность к обучению, восприятию и переработке информации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Несмотря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то, что применяется </a:t>
            </a:r>
            <a:r>
              <a:rPr lang="ru-RU" dirty="0" smtClean="0"/>
              <a:t>он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всего пару десятилетий, специалисты видят за ним большое будущее,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называя </a:t>
            </a:r>
            <a:r>
              <a:rPr lang="ru-RU" dirty="0"/>
              <a:t>его буквально 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ключом к обучению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мозга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8198" name="Picture 6" descr="ÐÐ¾Ð·Ð¶ÐµÑÐ¾Ðº ÑÐ°ÑÑÑ - ÑÐµÐ»Ð¾Ð²ÐµÑÐµÑÐºÐ¸Ð¹ Ð¼Ð¾Ð·Ð³ Ð² Ð¿ÑÐµÐ´ÑÑÐ°Ð²Ð»ÐµÐ½Ð¸Ð¸ ÑÐµÐ½ÑÐ³ÐµÐ½Ð¾Ð²ÑÐºÐ¸Ðµ â ÑÑÐ¾ÐºÐ¾Ð²Ð¾Ðµ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5365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42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550" y="116633"/>
            <a:ext cx="8945938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большинства детей с проблемами развития функции мозжечка нарушены. Таким детям нужна мозжечковая стимуляция, вестибулярные, тактильные и мышечные ощущения. Выполнение упражнений на балансировочной доске улучшает взаимодействие и синхронизацию работы обоих полушарий, а также взаимодействие вестибулярной, зрительной, кинестетической и тактильной систем, улучшает общее восприятие, познавательную деятельность и обучаемость. В результате тренировок повышается концентрация внимания, укрепляются мышцы тела, повышается контроль над равновесием своего тела, развивается общая моторика, стабилизируется психоэмоциональное состояние.</a:t>
            </a:r>
          </a:p>
        </p:txBody>
      </p:sp>
      <p:pic>
        <p:nvPicPr>
          <p:cNvPr id="15366" name="Picture 6" descr="https://st.depositphotos.com/1000260/2105/i/950/depositphotos_21052061-stock-photo-children-in-kindergar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23812"/>
            <a:ext cx="4248116" cy="31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4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1370</Words>
  <Application>Microsoft Office PowerPoint</Application>
  <PresentationFormat>Экран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«Применение метода «Мозжечковой стимуляции» посредством использования балансировочных досок и мячей для фитбола с дошкольниками с ОВЗ (с тяжелыми нарушениями речи, с задержкой психического развития, с интеллектуальной недостаточностью (легкой)) »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Слайд 16</vt:lpstr>
      <vt:lpstr>Слайд 17</vt:lpstr>
      <vt:lpstr>Слайд 18</vt:lpstr>
      <vt:lpstr>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Спасибо за внимание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метода «Мозжечковой стимуляции» посредством использования балансировочных досок с дошкольниками с ОВЗ»</dc:title>
  <dc:creator>Я</dc:creator>
  <cp:lastModifiedBy>1</cp:lastModifiedBy>
  <cp:revision>29</cp:revision>
  <dcterms:created xsi:type="dcterms:W3CDTF">2019-01-16T11:53:44Z</dcterms:created>
  <dcterms:modified xsi:type="dcterms:W3CDTF">2019-01-24T06:52:02Z</dcterms:modified>
</cp:coreProperties>
</file>